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8a8d5578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8a8d5578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8a8d5578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8a8d5578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8a8d5578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8a8d5578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eedbcb9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eedbcb9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front end monolith from before is split into these “microservices” in the browser.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2eedbcb9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2eedbcb9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this look like?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edbcb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eedbcb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8a8d5578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8a8d5578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here is that micro frontends be independently deliverable.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2eedbcb9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2eedbcb9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8a8d5578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8a8d5578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8a8d5578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8a8d5578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301f4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301f4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8a8d5578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8a8d5578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8a8d5578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8a8d5578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3d7ff59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3d7ff5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8a8d557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48a8d557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301f49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301f49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loaders, unlike bundlers such as webpack or browserify, load JavaScript modules at run-time.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maps happen to be extremely useful for our use case.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3301f49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3301f49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SystemJS + import maps is the recommended setup for single-spa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8a8d5578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8a8d5578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2eedbcb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2eedbcb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2eedbcb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2eedbcb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d7ff59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d7ff59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2eedbcb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2eedbcb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8a8d557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48a8d557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go over in the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CONTAINER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INSTALLED DEPENDENCIES IN ANGULAR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angular.json - SHOW GLOBAL SCRIPTS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MAIN.TS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SPA-HOST-COMPONENT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show the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show the routes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SINGLE-SPA-SERVICE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show the service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MAPS (show how we map that name from the route to the module)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assets/import-map.json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CHILD1----------------------------------------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 ng new child1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change app prefix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&gt; ng add single-spa-angular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ZoneJS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update port in serve:single-spa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declare EmptyRouteComponent in the main app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 routing module, add route for empty route AND provide APP_BASE_HREF useValue: '/'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--------------------------------------------------------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REUSE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console.log to spa-host, then route internally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BUILD-LOCAL and SERVE-LOCAL in CHILD2 IF THERES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angular.json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package.json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routes: Routes = [{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path: '**',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component: EmptyRouteComponent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@NgModule({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imports: [RouterModule.forRoot(routes)],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exports: [RouterModule],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providers: [{ provide: APP_BASE_HREF, useValue: '/' }]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HINTS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&lt;link rel="prefetch" href="http://localhost:4202/main.js" as="document"&gt;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48a8d5578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48a8d5578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8a8d557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8a8d557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48a8d5578_1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48a8d5578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8a8d5578_5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8a8d5578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summary of the talk +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microfrontend technique + single spa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demo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edbcb9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eedbcb9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microfrontends, let’s take a look at some of the other ways we build web applications.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eedbcb9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eedbcb9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this is a familiar approach.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an N-tier architecture, but all of our code is together in the same project. It builds together, deploys together, and runs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appraoch has its benefits. It’s easy to set up and easy to work with, but as your project and organization grow, you start to run into some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Tightly coupled - low reusability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Scalable - can’t scale independently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Agility - Scary Deployments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maintain - Difficult to grok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Lock-in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eedbcb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eedbcb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have been around for awhile and provide solutoins to these problems.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having one giant system that does everything, you split it up into smaller services that each do one thing.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 to maintain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eedbcb9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eedbcb9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is growing - more complexity is shifting from back to front 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problems with monolithic front end.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3" name="Google Shape;83;p1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ingle-spa.js.org/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L4jqow7NTVg" TargetMode="External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y-app.com/main.js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WICG/import-map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s://bit.ly/2tjZCng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100soft.us/" TargetMode="External"/><Relationship Id="rId7" Type="http://schemas.openxmlformats.org/officeDocument/2006/relationships/hyperlink" Target="https://single-spa.js.org/docs.html" TargetMode="External"/><Relationship Id="rId8" Type="http://schemas.openxmlformats.org/officeDocument/2006/relationships/hyperlink" Target="https://martinfowler.com/articles/micro-frontends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988800" y="210463"/>
            <a:ext cx="32961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Oct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16, 2019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618750" y="1367950"/>
            <a:ext cx="3459000" cy="27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icro 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F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rontends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with 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ngular</a:t>
            </a: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and single-spa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 amt="80000"/>
          </a:blip>
          <a:srcRect b="7373" l="0" r="0" t="0"/>
          <a:stretch/>
        </p:blipFill>
        <p:spPr>
          <a:xfrm>
            <a:off x="50000" y="0"/>
            <a:ext cx="845475" cy="7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16877" l="31342" r="31345" t="16884"/>
          <a:stretch/>
        </p:blipFill>
        <p:spPr>
          <a:xfrm>
            <a:off x="6750553" y="2180179"/>
            <a:ext cx="1596000" cy="15930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041" y="1948621"/>
            <a:ext cx="2062999" cy="2063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6292849" y="2620756"/>
            <a:ext cx="363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354000" y="1929125"/>
            <a:ext cx="4240500" cy="209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6375" y="4381238"/>
            <a:ext cx="108540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3321225" y="4621163"/>
            <a:ext cx="14652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952400" y="4621175"/>
            <a:ext cx="1191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@mattbgold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50" y="3713975"/>
            <a:ext cx="1143600" cy="114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1925200" y="3878675"/>
            <a:ext cx="1191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Matt Gold</a:t>
            </a:r>
            <a:endParaRPr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Tech Lead at Kabbage</a:t>
            </a:r>
            <a:endParaRPr sz="1000"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265500" y="724200"/>
            <a:ext cx="4045200" cy="19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Wait, this sounds familiar...</a:t>
            </a:r>
            <a:endParaRPr/>
          </a:p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Haven’t we solved these problems already?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700" y="486550"/>
            <a:ext cx="4528499" cy="45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490250" y="526350"/>
            <a:ext cx="7576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Introducing...</a:t>
            </a:r>
            <a:endParaRPr i="1"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 Thin"/>
                <a:ea typeface="Roboto Thin"/>
                <a:cs typeface="Roboto Thin"/>
                <a:sym typeface="Roboto Thin"/>
              </a:rPr>
              <a:t>Micro Frontends</a:t>
            </a:r>
            <a:endParaRPr sz="600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64100" y="2735125"/>
            <a:ext cx="1882025" cy="18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2005550" y="1422500"/>
            <a:ext cx="51807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“An </a:t>
            </a:r>
            <a:r>
              <a:rPr i="1" lang="en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architectural style</a:t>
            </a:r>
            <a:r>
              <a:rPr i="1" lang="en" sz="2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where independently deliverable frontend applications are composed into a greater whole”</a:t>
            </a:r>
            <a:endParaRPr sz="28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2" name="Google Shape;212;p25"/>
          <p:cNvCxnSpPr/>
          <p:nvPr/>
        </p:nvCxnSpPr>
        <p:spPr>
          <a:xfrm>
            <a:off x="1790950" y="1611700"/>
            <a:ext cx="0" cy="2109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1109850" y="1133722"/>
            <a:ext cx="6292200" cy="1521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App</a:t>
            </a:r>
            <a:endParaRPr/>
          </a:p>
        </p:txBody>
      </p:sp>
      <p:cxnSp>
        <p:nvCxnSpPr>
          <p:cNvPr id="218" name="Google Shape;218;p26"/>
          <p:cNvCxnSpPr>
            <a:stCxn id="219" idx="2"/>
            <a:endCxn id="220" idx="6"/>
          </p:cNvCxnSpPr>
          <p:nvPr/>
        </p:nvCxnSpPr>
        <p:spPr>
          <a:xfrm flipH="1">
            <a:off x="4057688" y="3735375"/>
            <a:ext cx="2314800" cy="56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6"/>
          <p:cNvCxnSpPr>
            <a:endCxn id="220" idx="2"/>
          </p:cNvCxnSpPr>
          <p:nvPr/>
        </p:nvCxnSpPr>
        <p:spPr>
          <a:xfrm>
            <a:off x="2222738" y="3735475"/>
            <a:ext cx="537000" cy="56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/>
          <p:nvPr/>
        </p:nvSpPr>
        <p:spPr>
          <a:xfrm>
            <a:off x="924663" y="3086325"/>
            <a:ext cx="1298100" cy="1298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</a:t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2759738" y="3655225"/>
            <a:ext cx="1298100" cy="1298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</p:txBody>
      </p:sp>
      <p:sp>
        <p:nvSpPr>
          <p:cNvPr id="223" name="Google Shape;223;p26"/>
          <p:cNvSpPr/>
          <p:nvPr/>
        </p:nvSpPr>
        <p:spPr>
          <a:xfrm>
            <a:off x="4537438" y="3655225"/>
            <a:ext cx="1298100" cy="1298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6372488" y="3086325"/>
            <a:ext cx="1298100" cy="1298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cxnSp>
        <p:nvCxnSpPr>
          <p:cNvPr id="224" name="Google Shape;224;p26"/>
          <p:cNvCxnSpPr>
            <a:stCxn id="219" idx="3"/>
            <a:endCxn id="223" idx="6"/>
          </p:cNvCxnSpPr>
          <p:nvPr/>
        </p:nvCxnSpPr>
        <p:spPr>
          <a:xfrm flipH="1">
            <a:off x="5835390" y="4194323"/>
            <a:ext cx="727200" cy="11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>
            <p:ph idx="4294967295" type="title"/>
          </p:nvPr>
        </p:nvSpPr>
        <p:spPr>
          <a:xfrm>
            <a:off x="311700" y="410000"/>
            <a:ext cx="3396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Frontends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313825" y="1573263"/>
            <a:ext cx="1298100" cy="957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 UI</a:t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2861350" y="1573263"/>
            <a:ext cx="1298100" cy="957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 Listing </a:t>
            </a:r>
            <a:r>
              <a:rPr lang="en"/>
              <a:t>UI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4408863" y="1573263"/>
            <a:ext cx="1298100" cy="957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Profile UI</a:t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5956375" y="1573263"/>
            <a:ext cx="1298100" cy="957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Cart </a:t>
            </a:r>
            <a:r>
              <a:rPr lang="en"/>
              <a:t>UI</a:t>
            </a:r>
            <a:endParaRPr/>
          </a:p>
        </p:txBody>
      </p:sp>
      <p:cxnSp>
        <p:nvCxnSpPr>
          <p:cNvPr id="230" name="Google Shape;230;p26"/>
          <p:cNvCxnSpPr>
            <a:stCxn id="226" idx="2"/>
            <a:endCxn id="222" idx="0"/>
          </p:cNvCxnSpPr>
          <p:nvPr/>
        </p:nvCxnSpPr>
        <p:spPr>
          <a:xfrm flipH="1">
            <a:off x="1573775" y="2530863"/>
            <a:ext cx="389100" cy="55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6"/>
          <p:cNvCxnSpPr>
            <a:stCxn id="227" idx="2"/>
            <a:endCxn id="220" idx="0"/>
          </p:cNvCxnSpPr>
          <p:nvPr/>
        </p:nvCxnSpPr>
        <p:spPr>
          <a:xfrm flipH="1">
            <a:off x="3408700" y="2530863"/>
            <a:ext cx="101700" cy="112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6"/>
          <p:cNvCxnSpPr>
            <a:stCxn id="228" idx="2"/>
            <a:endCxn id="223" idx="0"/>
          </p:cNvCxnSpPr>
          <p:nvPr/>
        </p:nvCxnSpPr>
        <p:spPr>
          <a:xfrm>
            <a:off x="5057913" y="2530863"/>
            <a:ext cx="128700" cy="112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6"/>
          <p:cNvCxnSpPr>
            <a:stCxn id="229" idx="2"/>
            <a:endCxn id="219" idx="0"/>
          </p:cNvCxnSpPr>
          <p:nvPr/>
        </p:nvCxnSpPr>
        <p:spPr>
          <a:xfrm>
            <a:off x="6605425" y="2530863"/>
            <a:ext cx="416100" cy="55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1539450" y="332125"/>
            <a:ext cx="5381700" cy="351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7"/>
          <p:cNvCxnSpPr/>
          <p:nvPr/>
        </p:nvCxnSpPr>
        <p:spPr>
          <a:xfrm>
            <a:off x="1539450" y="835350"/>
            <a:ext cx="537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7"/>
          <p:cNvSpPr txBox="1"/>
          <p:nvPr/>
        </p:nvSpPr>
        <p:spPr>
          <a:xfrm>
            <a:off x="1754300" y="429450"/>
            <a:ext cx="332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http://myapp.com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1754300" y="1488050"/>
            <a:ext cx="4940700" cy="2113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7"/>
          <p:cNvCxnSpPr>
            <a:stCxn id="241" idx="2"/>
          </p:cNvCxnSpPr>
          <p:nvPr/>
        </p:nvCxnSpPr>
        <p:spPr>
          <a:xfrm flipH="1">
            <a:off x="3849950" y="3601850"/>
            <a:ext cx="374700" cy="648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1158800" y="4250950"/>
            <a:ext cx="332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http://</a:t>
            </a: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overview.</a:t>
            </a: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myapp.com</a:t>
            </a:r>
            <a:endParaRPr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262" y="1952812"/>
            <a:ext cx="1180675" cy="1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1754300" y="9070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Welcome to My App!                                               </a:t>
            </a:r>
            <a:r>
              <a:rPr lang="en" sz="12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Log Out</a:t>
            </a:r>
            <a:endParaRPr sz="12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1539450" y="332125"/>
            <a:ext cx="5381700" cy="351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8"/>
          <p:cNvCxnSpPr/>
          <p:nvPr/>
        </p:nvCxnSpPr>
        <p:spPr>
          <a:xfrm>
            <a:off x="1539450" y="835350"/>
            <a:ext cx="537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8"/>
          <p:cNvSpPr txBox="1"/>
          <p:nvPr/>
        </p:nvSpPr>
        <p:spPr>
          <a:xfrm>
            <a:off x="1754300" y="429450"/>
            <a:ext cx="2637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http://myapp.com/orders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5465700" y="940750"/>
            <a:ext cx="1062000" cy="266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B539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1754300" y="1451238"/>
            <a:ext cx="3448800" cy="2150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8"/>
          <p:cNvCxnSpPr>
            <a:stCxn id="254" idx="2"/>
          </p:cNvCxnSpPr>
          <p:nvPr/>
        </p:nvCxnSpPr>
        <p:spPr>
          <a:xfrm flipH="1">
            <a:off x="3104000" y="3601938"/>
            <a:ext cx="374700" cy="6489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8"/>
          <p:cNvSpPr txBox="1"/>
          <p:nvPr/>
        </p:nvSpPr>
        <p:spPr>
          <a:xfrm>
            <a:off x="1158800" y="4250950"/>
            <a:ext cx="332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http://orders.myapp.com</a:t>
            </a:r>
            <a:endParaRPr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7" name="Google Shape;257;p28"/>
          <p:cNvCxnSpPr/>
          <p:nvPr/>
        </p:nvCxnSpPr>
        <p:spPr>
          <a:xfrm>
            <a:off x="5970125" y="3563800"/>
            <a:ext cx="194400" cy="7254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8"/>
          <p:cNvSpPr txBox="1"/>
          <p:nvPr/>
        </p:nvSpPr>
        <p:spPr>
          <a:xfrm>
            <a:off x="4773550" y="4250950"/>
            <a:ext cx="29091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http://sidebar.myapp.com</a:t>
            </a:r>
            <a:endParaRPr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550" y="1936898"/>
            <a:ext cx="898275" cy="80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362" y="1750062"/>
            <a:ext cx="1180675" cy="1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1754300" y="90700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Your Orders</a:t>
            </a:r>
            <a:endParaRPr sz="12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Frontend Applications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516950"/>
            <a:ext cx="56553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applications are</a:t>
            </a:r>
            <a:r>
              <a:rPr b="1" lang="en"/>
              <a:t> independently deliverable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Independently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independently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Deployed Independently</a:t>
            </a:r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525" y="1337275"/>
            <a:ext cx="2040000" cy="20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great...</a:t>
            </a:r>
            <a:endParaRPr/>
          </a:p>
        </p:txBody>
      </p:sp>
      <p:sp>
        <p:nvSpPr>
          <p:cNvPr id="274" name="Google Shape;274;p3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we implement this?</a:t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475" y="793525"/>
            <a:ext cx="3556450" cy="35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Frontend Solutions</a:t>
            </a:r>
            <a:endParaRPr/>
          </a:p>
        </p:txBody>
      </p:sp>
      <p:sp>
        <p:nvSpPr>
          <p:cNvPr id="281" name="Google Shape;281;p31"/>
          <p:cNvSpPr txBox="1"/>
          <p:nvPr/>
        </p:nvSpPr>
        <p:spPr>
          <a:xfrm>
            <a:off x="777875" y="1266900"/>
            <a:ext cx="6873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are several options.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Navigate between separate apps with a shared auth session.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IFrames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Components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Runtime integration with JavaScript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single-spa</a:t>
            </a:r>
            <a:endParaRPr/>
          </a:p>
        </p:txBody>
      </p:sp>
      <p:sp>
        <p:nvSpPr>
          <p:cNvPr id="287" name="Google Shape;287;p3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framework for orchestrating micro frontends.</a:t>
            </a:r>
            <a:endParaRPr/>
          </a:p>
        </p:txBody>
      </p:sp>
      <p:sp>
        <p:nvSpPr>
          <p:cNvPr id="288" name="Google Shape;288;p32"/>
          <p:cNvSpPr txBox="1"/>
          <p:nvPr>
            <p:ph idx="2" type="body"/>
          </p:nvPr>
        </p:nvSpPr>
        <p:spPr>
          <a:xfrm>
            <a:off x="4954300" y="3119900"/>
            <a:ext cx="3837000" cy="11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https://single-spa.js.org/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b="16877" l="31342" r="31345" t="16884"/>
          <a:stretch/>
        </p:blipFill>
        <p:spPr>
          <a:xfrm>
            <a:off x="5681800" y="600550"/>
            <a:ext cx="2382000" cy="2377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295100" y="814075"/>
            <a:ext cx="4045200" cy="8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ng update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29075" y="20743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7373" l="0" r="0" t="0"/>
          <a:stretch/>
        </p:blipFill>
        <p:spPr>
          <a:xfrm>
            <a:off x="1237800" y="1984375"/>
            <a:ext cx="2159800" cy="20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054700" y="8140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an introduction video to the single-spa JavaScript library. Single-spa allows multiple single page JavaScript applications to run on a webpage at once.&#10;&#10;Check out the website (with documentation)&#10;https://single-spa.js.org/&#10;&#10;Check out the github page:&#10;https://github.com/canopyTax/single-spa&#10;&#10;Join the slack channel:&#10;https://single-spa.slack.com/" id="294" name="Google Shape;294;p33" title="Single-Spa Intr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Single-spa application lifecycle</a:t>
            </a:r>
            <a:endParaRPr/>
          </a:p>
        </p:txBody>
      </p:sp>
      <p:sp>
        <p:nvSpPr>
          <p:cNvPr id="300" name="Google Shape;300;p34"/>
          <p:cNvSpPr txBox="1"/>
          <p:nvPr>
            <p:ph idx="4294967295" type="body"/>
          </p:nvPr>
        </p:nvSpPr>
        <p:spPr>
          <a:xfrm>
            <a:off x="4699200" y="1716975"/>
            <a:ext cx="39999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All single-spa applications must implement these three lifecycle methods. The framework handles the rest for you.</a:t>
            </a:r>
            <a:endParaRPr sz="1800"/>
          </a:p>
        </p:txBody>
      </p:sp>
      <p:sp>
        <p:nvSpPr>
          <p:cNvPr id="301" name="Google Shape;301;p34"/>
          <p:cNvSpPr txBox="1"/>
          <p:nvPr/>
        </p:nvSpPr>
        <p:spPr>
          <a:xfrm>
            <a:off x="799300" y="17169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bootstrap()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mount()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unmount()`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4"/>
          <p:cNvPicPr preferRelativeResize="0"/>
          <p:nvPr/>
        </p:nvPicPr>
        <p:blipFill rotWithShape="1">
          <a:blip r:embed="rId3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Single-spa Ecosystem</a:t>
            </a:r>
            <a:endParaRPr/>
          </a:p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4832400" y="1597150"/>
            <a:ext cx="3999900" cy="22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Single-spa provides helper libraries for all popular front end frameworks.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These helpers implement the lifecycle methods for you, and provide other useful tools for building micro frontend apps.</a:t>
            </a:r>
            <a:endParaRPr sz="1800"/>
          </a:p>
        </p:txBody>
      </p:sp>
      <p:sp>
        <p:nvSpPr>
          <p:cNvPr id="309" name="Google Shape;309;p35"/>
          <p:cNvSpPr txBox="1"/>
          <p:nvPr/>
        </p:nvSpPr>
        <p:spPr>
          <a:xfrm>
            <a:off x="311700" y="1597150"/>
            <a:ext cx="434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single-spa-angular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single-spa-react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single-spa-vue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ingle-spa-angularjs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Mono"/>
              <a:buChar char="●"/>
            </a:pPr>
            <a:r>
              <a:rPr lang="en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 (and many more)</a:t>
            </a:r>
            <a:endParaRPr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Single-spa Concepts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311700" y="159715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Lifecycle managed by single-spa activity function.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Parcels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Lifecycle managed explicitly by your code.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/>
          <p:nvPr/>
        </p:nvSpPr>
        <p:spPr>
          <a:xfrm>
            <a:off x="311700" y="3405775"/>
            <a:ext cx="8218800" cy="1243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Up Your Applications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311700" y="1297125"/>
            <a:ext cx="88323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Monorepo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😄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Easy to set up.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😥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Tightly coupled. Deploy everything together.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NPM Modules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😐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Harder to set up.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😐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Looser coupling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but root application needs to be frequently deployed.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Module Loading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😥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Hardest to set up.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😄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True decoupling. Fully independent deployments.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6" name="Google Shape;326;p37"/>
          <p:cNvCxnSpPr/>
          <p:nvPr/>
        </p:nvCxnSpPr>
        <p:spPr>
          <a:xfrm>
            <a:off x="717950" y="3920200"/>
            <a:ext cx="4221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7"/>
          <p:cNvCxnSpPr/>
          <p:nvPr/>
        </p:nvCxnSpPr>
        <p:spPr>
          <a:xfrm>
            <a:off x="717950" y="2915325"/>
            <a:ext cx="4221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717950" y="1856850"/>
            <a:ext cx="4221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/>
        </p:nvSpPr>
        <p:spPr>
          <a:xfrm>
            <a:off x="311700" y="1843625"/>
            <a:ext cx="88323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Plain old script tags!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○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&lt;script src=”</a:t>
            </a:r>
            <a:r>
              <a:rPr lang="en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https://my-app.com/main.js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”&gt;&lt;/script&gt;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 Loaders!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SystemJS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RequireJS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jspm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831675" y="3074800"/>
            <a:ext cx="2850300" cy="34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for Dynamically Loading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Into Single-Spa</a:t>
            </a: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 rotWithShape="1">
          <a:blip r:embed="rId4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38"/>
          <p:cNvSpPr txBox="1"/>
          <p:nvPr/>
        </p:nvSpPr>
        <p:spPr>
          <a:xfrm>
            <a:off x="3746300" y="2950375"/>
            <a:ext cx="4877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Supports all module types (ES6, CommonJS, etc),</a:t>
            </a:r>
            <a:endParaRPr sz="24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Polyfills </a:t>
            </a: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import-maps</a:t>
            </a:r>
            <a:endParaRPr sz="24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Maps</a:t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375975" y="2035950"/>
            <a:ext cx="76716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00">
                <a:solidFill>
                  <a:srgbClr val="22863A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F42C1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32F62"/>
                </a:solidFill>
                <a:latin typeface="Consolas"/>
                <a:ea typeface="Consolas"/>
                <a:cs typeface="Consolas"/>
                <a:sym typeface="Consolas"/>
              </a:rPr>
              <a:t>"systemjs-importmap"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&gt;{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032F62"/>
                </a:solidFill>
                <a:latin typeface="Consolas"/>
                <a:ea typeface="Consolas"/>
                <a:cs typeface="Consolas"/>
                <a:sym typeface="Consolas"/>
              </a:rPr>
              <a:t>"imports"</a:t>
            </a:r>
            <a:r>
              <a:rPr lang="en" sz="1800">
                <a:solidFill>
                  <a:srgbClr val="D73A4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32F62"/>
                </a:solidFill>
                <a:latin typeface="Consolas"/>
                <a:ea typeface="Consolas"/>
                <a:cs typeface="Consolas"/>
                <a:sym typeface="Consolas"/>
              </a:rPr>
              <a:t>"my-app"</a:t>
            </a:r>
            <a:r>
              <a:rPr lang="en" sz="1800">
                <a:solidFill>
                  <a:srgbClr val="D73A4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32F62"/>
                </a:solidFill>
                <a:latin typeface="Consolas"/>
                <a:ea typeface="Consolas"/>
                <a:cs typeface="Consolas"/>
                <a:sym typeface="Consolas"/>
              </a:rPr>
              <a:t>"https://my-app.com/main.js?version=1.5.2342"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}&lt;/</a:t>
            </a:r>
            <a:r>
              <a:rPr lang="en" sz="1800">
                <a:solidFill>
                  <a:srgbClr val="22863A"/>
                </a:solidFill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311700" y="1082800"/>
            <a:ext cx="82395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rovides an abstraction over module paths. This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allows us to refer to our apps by name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code, while dynamically configuring their remote location :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375975" y="3555775"/>
            <a:ext cx="48219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System.import(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1800">
                <a:solidFill>
                  <a:srgbClr val="990000"/>
                </a:solidFill>
                <a:latin typeface="Consolas"/>
                <a:ea typeface="Consolas"/>
                <a:cs typeface="Consolas"/>
                <a:sym typeface="Consolas"/>
              </a:rPr>
              <a:t>my-app`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).then(</a:t>
            </a:r>
            <a:r>
              <a:rPr lang="en" sz="1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8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 rotWithShape="1">
          <a:blip r:embed="rId3">
            <a:alphaModFix/>
          </a:blip>
          <a:srcRect b="16877" l="31342" r="31345" t="16884"/>
          <a:stretch/>
        </p:blipFill>
        <p:spPr>
          <a:xfrm>
            <a:off x="8190625" y="410000"/>
            <a:ext cx="710700" cy="709500"/>
          </a:xfrm>
          <a:prstGeom prst="ellipse">
            <a:avLst/>
          </a:prstGeom>
          <a:noFill/>
          <a:ln cap="rnd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Myths</a:t>
            </a:r>
            <a:endParaRPr/>
          </a:p>
        </p:txBody>
      </p:sp>
      <p:sp>
        <p:nvSpPr>
          <p:cNvPr id="352" name="Google Shape;352;p40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Micro Frontends</a:t>
            </a:r>
            <a:endParaRPr/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375" y="307500"/>
            <a:ext cx="4528500" cy="45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311700" y="555600"/>
            <a:ext cx="7958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Micro frontends require framework libs to be downloaded again in each app, drastically increasing bundle size.</a:t>
            </a:r>
            <a:r>
              <a:rPr lang="en"/>
              <a:t>”</a:t>
            </a:r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799300" y="1716975"/>
            <a:ext cx="6873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solvable, it just requires some extra setup: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Exclude shared dependencies from your bundles, e.g. using webpack externals.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global scope or import maps to provide the same dependencies at run time to all of your apps.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1050125"/>
            <a:ext cx="8337352" cy="4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2"/>
          <p:cNvSpPr txBox="1"/>
          <p:nvPr>
            <p:ph type="title"/>
          </p:nvPr>
        </p:nvSpPr>
        <p:spPr>
          <a:xfrm>
            <a:off x="311700" y="555600"/>
            <a:ext cx="7958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“Micro frontends are not a proven technique. It’s too early.</a:t>
            </a:r>
            <a:r>
              <a:rPr i="1" lang="en"/>
              <a:t>”</a:t>
            </a:r>
            <a:endParaRPr i="1"/>
          </a:p>
        </p:txBody>
      </p:sp>
      <p:sp>
        <p:nvSpPr>
          <p:cNvPr id="366" name="Google Shape;366;p42"/>
          <p:cNvSpPr txBox="1"/>
          <p:nvPr/>
        </p:nvSpPr>
        <p:spPr>
          <a:xfrm>
            <a:off x="799300" y="1716975"/>
            <a:ext cx="6873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Micro Frontends have achieved “Adopt” status on the Thoughtworks Technology radar.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311700" y="555600"/>
            <a:ext cx="7958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Micro frontends advocate using multiple frameworks and versions in the same application.”</a:t>
            </a:r>
            <a:endParaRPr i="1"/>
          </a:p>
        </p:txBody>
      </p:sp>
      <p:sp>
        <p:nvSpPr>
          <p:cNvPr id="372" name="Google Shape;372;p43"/>
          <p:cNvSpPr txBox="1"/>
          <p:nvPr/>
        </p:nvSpPr>
        <p:spPr>
          <a:xfrm>
            <a:off x="799300" y="1716975"/>
            <a:ext cx="735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is a notable and often-cited </a:t>
            </a:r>
            <a:r>
              <a:rPr i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capability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micro frontends, but it is generally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 recommended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do this.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prevents us from sharing dependencies, and introduces more skillsets needed to maintain your application.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are use cases for this however, e.g. gradually migrating a large app from a legacy framework to a new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Thin"/>
                <a:ea typeface="Roboto Mono Thin"/>
                <a:cs typeface="Roboto Mono Thin"/>
                <a:sym typeface="Roboto Mono Thin"/>
              </a:rPr>
              <a:t>demo</a:t>
            </a:r>
            <a:endParaRPr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378" name="Google Shape;378;p44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Building an Angular Micro Frontend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820725" y="1288350"/>
            <a:ext cx="735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Prefetch applications using resource hints. Take it even further with Guess.js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webpack externals and import maps to remove shared dependencies from app bundles. (Huge savings)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Deploy micro-app bundles to CDN under dynamic url and sync with import maps using remote configuration.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NPM packages to share code and prevent duplication across micro-apps.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Create a design system, or use an existing one like Material.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 of Micro Frontends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820725" y="1288350"/>
            <a:ext cx="735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Challenging to set up initially.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Complex infrastructure, just like with microservices.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Having dedicated DevOps helps.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Local development and QA are more complex.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Really needs a design system and infrastructure to easily share code and UI components.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ctrTitle"/>
          </p:nvPr>
        </p:nvSpPr>
        <p:spPr>
          <a:xfrm>
            <a:off x="988800" y="210463"/>
            <a:ext cx="32961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Oct 16, 2019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6" name="Google Shape;396;p47"/>
          <p:cNvSpPr txBox="1"/>
          <p:nvPr>
            <p:ph idx="1" type="subTitle"/>
          </p:nvPr>
        </p:nvSpPr>
        <p:spPr>
          <a:xfrm>
            <a:off x="626675" y="1003625"/>
            <a:ext cx="25338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Resources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 amt="80000"/>
          </a:blip>
          <a:srcRect b="7373" l="0" r="0" t="0"/>
          <a:stretch/>
        </p:blipFill>
        <p:spPr>
          <a:xfrm>
            <a:off x="50000" y="0"/>
            <a:ext cx="845475" cy="7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375" y="4381238"/>
            <a:ext cx="108540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3321225" y="4621163"/>
            <a:ext cx="14652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>
            <a:off x="7952400" y="4621175"/>
            <a:ext cx="1191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@mattbgold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50" y="3713975"/>
            <a:ext cx="1143600" cy="114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1925200" y="3878675"/>
            <a:ext cx="1191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Matt Gold</a:t>
            </a:r>
            <a:endParaRPr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Tech Lead at Kabbage</a:t>
            </a:r>
            <a:endParaRPr sz="1000"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2958350" y="3966000"/>
            <a:ext cx="68739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Animated Gifs by 100% soft (</a:t>
            </a:r>
            <a:r>
              <a:rPr lang="en" u="sng">
                <a:solidFill>
                  <a:srgbClr val="F3F3F3"/>
                </a:solidFill>
                <a:hlinkClick r:id="rId6"/>
              </a:rPr>
              <a:t>https://100soft.us/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350150" y="1842525"/>
            <a:ext cx="745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rgbClr val="FFFFFF"/>
                </a:solidFill>
                <a:hlinkClick r:id="rId7"/>
              </a:rPr>
              <a:t>https://single-spa.js.org/docs.html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https://martinfowler.com/articles/micro-frontends.html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https://bit.ly/2tjZCng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Intro to module loaders.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u="sng">
                <a:solidFill>
                  <a:srgbClr val="FFFFFF"/>
                </a:solidFill>
                <a:hlinkClick r:id="rId10"/>
              </a:rPr>
              <a:t>https://github.com/WICG/import-maps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DBE7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75" y="0"/>
            <a:ext cx="68580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>
            <a:off x="988800" y="210463"/>
            <a:ext cx="32961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Oc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16, 2019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618750" y="1367950"/>
            <a:ext cx="3459000" cy="27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Micro Frontends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with Angular 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and single-spa</a:t>
            </a:r>
            <a:endParaRPr sz="36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 amt="80000"/>
          </a:blip>
          <a:srcRect b="7373" l="0" r="0" t="0"/>
          <a:stretch/>
        </p:blipFill>
        <p:spPr>
          <a:xfrm>
            <a:off x="50000" y="0"/>
            <a:ext cx="845475" cy="7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16877" l="31342" r="31345" t="16884"/>
          <a:stretch/>
        </p:blipFill>
        <p:spPr>
          <a:xfrm>
            <a:off x="6750553" y="2180179"/>
            <a:ext cx="1596000" cy="15930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041" y="1948621"/>
            <a:ext cx="2062999" cy="20630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292849" y="2620756"/>
            <a:ext cx="363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4354000" y="1929125"/>
            <a:ext cx="4240500" cy="209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6375" y="4381238"/>
            <a:ext cx="1085400" cy="8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3321225" y="4621163"/>
            <a:ext cx="14652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7952400" y="4621175"/>
            <a:ext cx="1191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@mattbgold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50" y="3713975"/>
            <a:ext cx="1143600" cy="114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925200" y="3878675"/>
            <a:ext cx="1191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Matt Gold</a:t>
            </a:r>
            <a:endParaRPr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oboto Light"/>
                <a:ea typeface="Roboto Light"/>
                <a:cs typeface="Roboto Light"/>
                <a:sym typeface="Roboto Light"/>
              </a:rPr>
              <a:t>Tech Lead at Kabbage</a:t>
            </a:r>
            <a:endParaRPr sz="1000">
              <a:solidFill>
                <a:schemeClr val="accent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265500" y="724200"/>
            <a:ext cx="4221600" cy="19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architect a web application?</a:t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125" y="939000"/>
            <a:ext cx="3595876" cy="3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4332025" y="129250"/>
            <a:ext cx="3377400" cy="3078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Application</a:t>
            </a:r>
            <a:endParaRPr sz="2400"/>
          </a:p>
        </p:txBody>
      </p:sp>
      <p:sp>
        <p:nvSpPr>
          <p:cNvPr id="151" name="Google Shape;151;p20"/>
          <p:cNvSpPr/>
          <p:nvPr/>
        </p:nvSpPr>
        <p:spPr>
          <a:xfrm>
            <a:off x="5548974" y="3506950"/>
            <a:ext cx="943500" cy="12549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DB</a:t>
            </a:r>
            <a:endParaRPr sz="2400"/>
          </a:p>
        </p:txBody>
      </p:sp>
      <p:cxnSp>
        <p:nvCxnSpPr>
          <p:cNvPr id="152" name="Google Shape;152;p20"/>
          <p:cNvCxnSpPr>
            <a:stCxn id="150" idx="2"/>
            <a:endCxn id="151" idx="1"/>
          </p:cNvCxnSpPr>
          <p:nvPr/>
        </p:nvCxnSpPr>
        <p:spPr>
          <a:xfrm>
            <a:off x="6020725" y="3208150"/>
            <a:ext cx="0" cy="29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0"/>
          <p:cNvSpPr txBox="1"/>
          <p:nvPr>
            <p:ph idx="4294967295" type="title"/>
          </p:nvPr>
        </p:nvSpPr>
        <p:spPr>
          <a:xfrm>
            <a:off x="311700" y="410000"/>
            <a:ext cx="2254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3210" l="4159" r="5416" t="5071"/>
          <a:stretch/>
        </p:blipFill>
        <p:spPr>
          <a:xfrm>
            <a:off x="311700" y="1358450"/>
            <a:ext cx="3459300" cy="34035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584750" y="1644850"/>
            <a:ext cx="68739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Tightly coupled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Difficult to scale properly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Reduced agility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Difficult to maintain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Locked into technology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4606825" y="312125"/>
            <a:ext cx="2827800" cy="801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UI</a:t>
            </a:r>
            <a:endParaRPr sz="2400"/>
          </a:p>
        </p:txBody>
      </p:sp>
      <p:sp>
        <p:nvSpPr>
          <p:cNvPr id="157" name="Google Shape;157;p20"/>
          <p:cNvSpPr/>
          <p:nvPr/>
        </p:nvSpPr>
        <p:spPr>
          <a:xfrm>
            <a:off x="4606825" y="1269275"/>
            <a:ext cx="2827800" cy="801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Logic</a:t>
            </a:r>
            <a:endParaRPr sz="2400"/>
          </a:p>
        </p:txBody>
      </p:sp>
      <p:sp>
        <p:nvSpPr>
          <p:cNvPr id="158" name="Google Shape;158;p20"/>
          <p:cNvSpPr/>
          <p:nvPr/>
        </p:nvSpPr>
        <p:spPr>
          <a:xfrm>
            <a:off x="4606825" y="2226413"/>
            <a:ext cx="2827800" cy="826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Access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1"/>
          <p:cNvCxnSpPr>
            <a:stCxn id="164" idx="2"/>
            <a:endCxn id="165" idx="6"/>
          </p:cNvCxnSpPr>
          <p:nvPr/>
        </p:nvCxnSpPr>
        <p:spPr>
          <a:xfrm flipH="1">
            <a:off x="5768934" y="2912550"/>
            <a:ext cx="1934700" cy="47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1"/>
          <p:cNvCxnSpPr>
            <a:endCxn id="165" idx="2"/>
          </p:cNvCxnSpPr>
          <p:nvPr/>
        </p:nvCxnSpPr>
        <p:spPr>
          <a:xfrm>
            <a:off x="4147269" y="2819210"/>
            <a:ext cx="537000" cy="56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1"/>
          <p:cNvSpPr/>
          <p:nvPr/>
        </p:nvSpPr>
        <p:spPr>
          <a:xfrm>
            <a:off x="3150600" y="2370150"/>
            <a:ext cx="1084800" cy="1084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Orders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5033275" y="648675"/>
            <a:ext cx="1920000" cy="19200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UI</a:t>
            </a:r>
            <a:endParaRPr sz="3000"/>
          </a:p>
        </p:txBody>
      </p:sp>
      <p:sp>
        <p:nvSpPr>
          <p:cNvPr id="169" name="Google Shape;169;p21"/>
          <p:cNvSpPr/>
          <p:nvPr/>
        </p:nvSpPr>
        <p:spPr>
          <a:xfrm>
            <a:off x="3393750" y="3588700"/>
            <a:ext cx="598500" cy="7956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DB</a:t>
            </a:r>
            <a:endParaRPr sz="1800"/>
          </a:p>
        </p:txBody>
      </p:sp>
      <p:cxnSp>
        <p:nvCxnSpPr>
          <p:cNvPr id="170" name="Google Shape;170;p21"/>
          <p:cNvCxnSpPr>
            <a:stCxn id="167" idx="4"/>
            <a:endCxn id="169" idx="1"/>
          </p:cNvCxnSpPr>
          <p:nvPr/>
        </p:nvCxnSpPr>
        <p:spPr>
          <a:xfrm>
            <a:off x="3693000" y="3454950"/>
            <a:ext cx="0" cy="13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/>
          <p:nvPr/>
        </p:nvSpPr>
        <p:spPr>
          <a:xfrm>
            <a:off x="4684269" y="2845610"/>
            <a:ext cx="1084800" cy="1084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4941775" y="4052175"/>
            <a:ext cx="598500" cy="7956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DB</a:t>
            </a:r>
            <a:endParaRPr sz="1800"/>
          </a:p>
        </p:txBody>
      </p:sp>
      <p:cxnSp>
        <p:nvCxnSpPr>
          <p:cNvPr id="172" name="Google Shape;172;p21"/>
          <p:cNvCxnSpPr>
            <a:stCxn id="165" idx="4"/>
            <a:endCxn id="171" idx="1"/>
          </p:cNvCxnSpPr>
          <p:nvPr/>
        </p:nvCxnSpPr>
        <p:spPr>
          <a:xfrm>
            <a:off x="5226669" y="3930410"/>
            <a:ext cx="14400" cy="1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/>
          <p:nvPr/>
        </p:nvSpPr>
        <p:spPr>
          <a:xfrm>
            <a:off x="6169986" y="2845610"/>
            <a:ext cx="1084800" cy="1084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6392950" y="4135725"/>
            <a:ext cx="598500" cy="7956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DB</a:t>
            </a:r>
            <a:endParaRPr sz="1800"/>
          </a:p>
        </p:txBody>
      </p:sp>
      <p:cxnSp>
        <p:nvCxnSpPr>
          <p:cNvPr id="175" name="Google Shape;175;p21"/>
          <p:cNvCxnSpPr>
            <a:stCxn id="173" idx="4"/>
            <a:endCxn id="174" idx="1"/>
          </p:cNvCxnSpPr>
          <p:nvPr/>
        </p:nvCxnSpPr>
        <p:spPr>
          <a:xfrm flipH="1">
            <a:off x="6692286" y="3930410"/>
            <a:ext cx="20100" cy="20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1"/>
          <p:cNvSpPr/>
          <p:nvPr/>
        </p:nvSpPr>
        <p:spPr>
          <a:xfrm>
            <a:off x="7703634" y="2370150"/>
            <a:ext cx="1084800" cy="1084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</a:t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7946775" y="3671050"/>
            <a:ext cx="598500" cy="795600"/>
          </a:xfrm>
          <a:prstGeom prst="can">
            <a:avLst>
              <a:gd fmla="val 250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DB</a:t>
            </a:r>
            <a:endParaRPr sz="1800"/>
          </a:p>
        </p:txBody>
      </p:sp>
      <p:cxnSp>
        <p:nvCxnSpPr>
          <p:cNvPr id="177" name="Google Shape;177;p21"/>
          <p:cNvCxnSpPr>
            <a:stCxn id="164" idx="4"/>
            <a:endCxn id="176" idx="1"/>
          </p:cNvCxnSpPr>
          <p:nvPr/>
        </p:nvCxnSpPr>
        <p:spPr>
          <a:xfrm>
            <a:off x="8246034" y="3454950"/>
            <a:ext cx="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>
            <a:stCxn id="164" idx="3"/>
            <a:endCxn id="173" idx="6"/>
          </p:cNvCxnSpPr>
          <p:nvPr/>
        </p:nvCxnSpPr>
        <p:spPr>
          <a:xfrm flipH="1">
            <a:off x="7254700" y="3296085"/>
            <a:ext cx="607800" cy="9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1"/>
          <p:cNvSpPr txBox="1"/>
          <p:nvPr>
            <p:ph idx="4294967295" type="title"/>
          </p:nvPr>
        </p:nvSpPr>
        <p:spPr>
          <a:xfrm>
            <a:off x="311700" y="410000"/>
            <a:ext cx="2838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</a:t>
            </a:r>
            <a:endParaRPr/>
          </a:p>
        </p:txBody>
      </p:sp>
      <p:cxnSp>
        <p:nvCxnSpPr>
          <p:cNvPr id="180" name="Google Shape;180;p21"/>
          <p:cNvCxnSpPr>
            <a:stCxn id="168" idx="2"/>
            <a:endCxn id="167" idx="0"/>
          </p:cNvCxnSpPr>
          <p:nvPr/>
        </p:nvCxnSpPr>
        <p:spPr>
          <a:xfrm flipH="1">
            <a:off x="3692875" y="1608675"/>
            <a:ext cx="1340400" cy="761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>
            <a:stCxn id="168" idx="3"/>
            <a:endCxn id="165" idx="0"/>
          </p:cNvCxnSpPr>
          <p:nvPr/>
        </p:nvCxnSpPr>
        <p:spPr>
          <a:xfrm rot="5400000">
            <a:off x="4991502" y="2522548"/>
            <a:ext cx="558000" cy="87900"/>
          </a:xfrm>
          <a:prstGeom prst="curvedConnector3">
            <a:avLst>
              <a:gd fmla="val 1565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>
            <a:stCxn id="168" idx="6"/>
            <a:endCxn id="164" idx="0"/>
          </p:cNvCxnSpPr>
          <p:nvPr/>
        </p:nvCxnSpPr>
        <p:spPr>
          <a:xfrm>
            <a:off x="6953275" y="1608675"/>
            <a:ext cx="1292700" cy="761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>
            <a:stCxn id="168" idx="5"/>
            <a:endCxn id="173" idx="0"/>
          </p:cNvCxnSpPr>
          <p:nvPr/>
        </p:nvCxnSpPr>
        <p:spPr>
          <a:xfrm flipH="1" rot="-5400000">
            <a:off x="6413198" y="2546398"/>
            <a:ext cx="558000" cy="40200"/>
          </a:xfrm>
          <a:prstGeom prst="curvedConnector3">
            <a:avLst>
              <a:gd fmla="val 242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 txBox="1"/>
          <p:nvPr/>
        </p:nvSpPr>
        <p:spPr>
          <a:xfrm>
            <a:off x="370875" y="1655550"/>
            <a:ext cx="50361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Easier to maintain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Scale Independently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Release Fast &amp; Often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Team autonomy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4872714" y="505325"/>
            <a:ext cx="2193600" cy="221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1"/>
          <p:cNvCxnSpPr/>
          <p:nvPr/>
        </p:nvCxnSpPr>
        <p:spPr>
          <a:xfrm flipH="1">
            <a:off x="6838100" y="410000"/>
            <a:ext cx="704100" cy="47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84750" y="-130675"/>
            <a:ext cx="9486300" cy="8396100"/>
          </a:xfrm>
          <a:prstGeom prst="ellipse">
            <a:avLst/>
          </a:prstGeom>
          <a:solidFill>
            <a:srgbClr val="FCE5CD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UI</a:t>
            </a:r>
            <a:endParaRPr sz="7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400" y="939800"/>
            <a:ext cx="4572000" cy="2571600"/>
          </a:xfrm>
          <a:prstGeom prst="irregularSeal2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2"/>
          <p:cNvSpPr/>
          <p:nvPr/>
        </p:nvSpPr>
        <p:spPr>
          <a:xfrm>
            <a:off x="1796475" y="256650"/>
            <a:ext cx="2170800" cy="1379400"/>
          </a:xfrm>
          <a:prstGeom prst="wedgeRectCallout">
            <a:avLst>
              <a:gd fmla="val 44579" name="adj1"/>
              <a:gd fmla="val 81012" name="adj2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Roboto"/>
                <a:ea typeface="Roboto"/>
                <a:cs typeface="Roboto"/>
                <a:sym typeface="Roboto"/>
              </a:rPr>
              <a:t>Oh, in here? Everything is</a:t>
            </a:r>
            <a:r>
              <a:rPr b="1" i="1" lang="en" sz="2400">
                <a:latin typeface="Roboto"/>
                <a:ea typeface="Roboto"/>
                <a:cs typeface="Roboto"/>
                <a:sym typeface="Roboto"/>
              </a:rPr>
              <a:t> totally fine.</a:t>
            </a:r>
            <a:endParaRPr b="1" i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